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8" r:id="rId1"/>
  </p:sldMasterIdLst>
  <p:sldIdLst>
    <p:sldId id="256" r:id="rId2"/>
    <p:sldId id="275" r:id="rId3"/>
    <p:sldId id="274" r:id="rId4"/>
    <p:sldId id="258" r:id="rId5"/>
    <p:sldId id="270" r:id="rId6"/>
    <p:sldId id="277" r:id="rId7"/>
    <p:sldId id="273" r:id="rId8"/>
    <p:sldId id="259" r:id="rId9"/>
    <p:sldId id="266" r:id="rId10"/>
    <p:sldId id="268" r:id="rId11"/>
    <p:sldId id="265" r:id="rId12"/>
    <p:sldId id="276" r:id="rId13"/>
    <p:sldId id="262" r:id="rId14"/>
    <p:sldId id="271" r:id="rId15"/>
    <p:sldId id="272" r:id="rId16"/>
    <p:sldId id="278" r:id="rId17"/>
    <p:sldId id="267" r:id="rId18"/>
    <p:sldId id="269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7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5840"/>
  </p:normalViewPr>
  <p:slideViewPr>
    <p:cSldViewPr snapToGrid="0">
      <p:cViewPr varScale="1">
        <p:scale>
          <a:sx n="107" d="100"/>
          <a:sy n="107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7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6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36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5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9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20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2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9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5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2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8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ooden front door in porch">
            <a:extLst>
              <a:ext uri="{FF2B5EF4-FFF2-40B4-BE49-F238E27FC236}">
                <a16:creationId xmlns:a16="http://schemas.microsoft.com/office/drawing/2014/main" id="{4B1EC55A-8FCA-E732-33ED-BB697CC3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771896"/>
            <a:ext cx="12176760" cy="5375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0F245-C276-9143-B35C-69F753F8E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054" y="0"/>
            <a:ext cx="9138402" cy="89064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spc="-6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 </a:t>
            </a:r>
            <a:r>
              <a:rPr lang="en-US" sz="4800" b="1" spc="-6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</a:t>
            </a:r>
            <a:r>
              <a:rPr lang="en-US" sz="4800" b="1" spc="-6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TAX STUDY</a:t>
            </a:r>
            <a:endParaRPr lang="en-US" sz="4800" b="1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14F31-83DD-66B2-FCC4-ECBA4DD33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80" y="6279992"/>
            <a:ext cx="11687298" cy="7342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2 Project #1: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Cereati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Sarah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Kat McEldowney, Chantal Thomas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4EB7D-FF62-DC6A-42DB-AAE665E3DAF5}"/>
              </a:ext>
            </a:extLst>
          </p:cNvPr>
          <p:cNvSpPr txBox="1"/>
          <p:nvPr/>
        </p:nvSpPr>
        <p:spPr>
          <a:xfrm>
            <a:off x="9433560" y="3489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9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C8C-71A4-0809-09B3-9523C24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98" y="669690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30E0-28B7-F44C-0DDA-257351A9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6" y="1723588"/>
            <a:ext cx="9808983" cy="4091940"/>
          </a:xfrm>
        </p:spPr>
        <p:txBody>
          <a:bodyPr>
            <a:normAutofit fontScale="92500" lnSpcReduction="20000"/>
          </a:bodyPr>
          <a:lstStyle/>
          <a:p>
            <a:endParaRPr lang="en-US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analyzed 2022 sales data of 15,550 homes sold in Brooklyn, NY zip codes.  We then segmented the data into two groups – the top and botto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income zip codes outside of the borough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calculated how much Mortgage tax was raised in Brooklyn. We calculated how much Mansion tax was raised in Brooklyn </a:t>
            </a:r>
            <a:endParaRPr lang="en-US" sz="2800" b="1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calculated how much would be raised if there was a sales tax that was only 50% of the current Mortgage tax rate and if the Mansion tax was cut in half at 0.5% instead of the current 1%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used census data to examine the differences in demographics of the different zip codes to see if people with lower incomes are paying a large portion of this tax than people living in zip codes with higher average incomes.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6F0B6-410C-C83B-47C1-DC343C2F5708}"/>
              </a:ext>
            </a:extLst>
          </p:cNvPr>
          <p:cNvSpPr/>
          <p:nvPr/>
        </p:nvSpPr>
        <p:spPr>
          <a:xfrm>
            <a:off x="468594" y="2205741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EFE4B-2BFB-2BBF-6D08-ADB3A4A340AA}"/>
              </a:ext>
            </a:extLst>
          </p:cNvPr>
          <p:cNvSpPr/>
          <p:nvPr/>
        </p:nvSpPr>
        <p:spPr>
          <a:xfrm>
            <a:off x="468595" y="3113381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540BB-C1B0-CEC7-9495-462492978831}"/>
              </a:ext>
            </a:extLst>
          </p:cNvPr>
          <p:cNvSpPr/>
          <p:nvPr/>
        </p:nvSpPr>
        <p:spPr>
          <a:xfrm>
            <a:off x="468595" y="3957605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90BCE-38DC-1D47-D687-21A9CD6E7169}"/>
              </a:ext>
            </a:extLst>
          </p:cNvPr>
          <p:cNvSpPr/>
          <p:nvPr/>
        </p:nvSpPr>
        <p:spPr>
          <a:xfrm>
            <a:off x="468595" y="4923383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4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7A-9AF9-AC97-E104-7481419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53000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9A5662-5320-144C-065F-6954226F9C50}"/>
              </a:ext>
            </a:extLst>
          </p:cNvPr>
          <p:cNvSpPr txBox="1"/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A1277-A3ED-AE6F-AADF-A16E555558DA}"/>
              </a:ext>
            </a:extLst>
          </p:cNvPr>
          <p:cNvSpPr txBox="1"/>
          <p:nvPr/>
        </p:nvSpPr>
        <p:spPr>
          <a:xfrm>
            <a:off x="1451579" y="2015734"/>
            <a:ext cx="452643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2022 real estate sales transactional data for Brooklyn NY only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Home Sales broken down by: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300" i="1" dirty="0">
                <a:latin typeface="Arial" panose="020B0604020202020204" pitchFamily="34" charset="0"/>
                <a:cs typeface="Arial" panose="020B0604020202020204" pitchFamily="34" charset="0"/>
              </a:rPr>
              <a:t>Zip, Home Type, Address, Purchase Amount, Purchase Down %, CLTV%, Owner Occupy (y/n), Listed for Sale, Purchase Date, Mortgage Tax Paid, Mansion Tax Paid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Census Bureau API Data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Census data fields: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300" i="1" dirty="0">
                <a:latin typeface="Arial" panose="020B0604020202020204" pitchFamily="34" charset="0"/>
                <a:cs typeface="Arial" panose="020B0604020202020204" pitchFamily="34" charset="0"/>
              </a:rPr>
              <a:t>Zip, Population, Median Age, Household Income, Per Capita Income, Median Gross Rent, Poverty Count, Poverty Rate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3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C65FA4-631C-444F-89AA-F891363CC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3C58CC-6818-48FD-9CE0-B43BF88B7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2694E9-2175-4647-803A-3AD63554C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3B6A80-1963-3BD8-5CA6-5FBE2DD4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04" y="3601387"/>
            <a:ext cx="4844496" cy="1537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974768-96A2-0681-B8F6-D4450FDC2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60" y="2188021"/>
            <a:ext cx="4753184" cy="12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A5662-5320-144C-065F-6954226F9C50}"/>
              </a:ext>
            </a:extLst>
          </p:cNvPr>
          <p:cNvSpPr txBox="1"/>
          <p:nvPr/>
        </p:nvSpPr>
        <p:spPr>
          <a:xfrm>
            <a:off x="557981" y="233536"/>
            <a:ext cx="6538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Coverage Area Sorted By Income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4D105-739C-9BD5-578D-69F78F66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8231"/>
            <a:ext cx="7772400" cy="3828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B3604-5718-C520-80A3-A2315A655512}"/>
              </a:ext>
            </a:extLst>
          </p:cNvPr>
          <p:cNvSpPr txBox="1"/>
          <p:nvPr/>
        </p:nvSpPr>
        <p:spPr>
          <a:xfrm>
            <a:off x="2209800" y="1373417"/>
            <a:ext cx="7772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Brooklyn NY Area Map w/ Income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978E9-CF09-252F-9665-36FCC48D6B86}"/>
              </a:ext>
            </a:extLst>
          </p:cNvPr>
          <p:cNvSpPr txBox="1"/>
          <p:nvPr/>
        </p:nvSpPr>
        <p:spPr>
          <a:xfrm>
            <a:off x="8445980" y="2091605"/>
            <a:ext cx="1976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Bottom 20% Income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2A242-E07C-76D6-25E2-4B02E2D40A64}"/>
              </a:ext>
            </a:extLst>
          </p:cNvPr>
          <p:cNvSpPr txBox="1"/>
          <p:nvPr/>
        </p:nvSpPr>
        <p:spPr>
          <a:xfrm>
            <a:off x="8445980" y="2245525"/>
            <a:ext cx="1976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C000"/>
                </a:solidFill>
              </a:rPr>
              <a:t>Top 20% Income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6216BA0-1777-CEA0-AA11-FBBB87343A45}"/>
              </a:ext>
            </a:extLst>
          </p:cNvPr>
          <p:cNvSpPr/>
          <p:nvPr/>
        </p:nvSpPr>
        <p:spPr>
          <a:xfrm rot="884331">
            <a:off x="4249316" y="3447155"/>
            <a:ext cx="206138" cy="100608"/>
          </a:xfrm>
          <a:prstGeom prst="rightArrow">
            <a:avLst/>
          </a:prstGeom>
          <a:solidFill>
            <a:srgbClr val="FFC000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DEA38-D30A-7639-1FE4-D031474E5769}"/>
              </a:ext>
            </a:extLst>
          </p:cNvPr>
          <p:cNvSpPr txBox="1"/>
          <p:nvPr/>
        </p:nvSpPr>
        <p:spPr>
          <a:xfrm>
            <a:off x="9982200" y="2460969"/>
            <a:ext cx="210410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Income Ranges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Top 20%: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Bottom 20%:</a:t>
            </a:r>
          </a:p>
        </p:txBody>
      </p:sp>
    </p:spTree>
    <p:extLst>
      <p:ext uri="{BB962C8B-B14F-4D97-AF65-F5344CB8AC3E}">
        <p14:creationId xmlns:p14="http://schemas.microsoft.com/office/powerpoint/2010/main" val="292780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E119A-D810-B041-1463-D7E785161E28}"/>
              </a:ext>
            </a:extLst>
          </p:cNvPr>
          <p:cNvSpPr txBox="1"/>
          <p:nvPr/>
        </p:nvSpPr>
        <p:spPr>
          <a:xfrm>
            <a:off x="1438508" y="2442117"/>
            <a:ext cx="30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MEDIAN INCOME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5FB2B-C77D-FAE3-764D-AA0E8FDEC131}"/>
              </a:ext>
            </a:extLst>
          </p:cNvPr>
          <p:cNvSpPr txBox="1"/>
          <p:nvPr/>
        </p:nvSpPr>
        <p:spPr>
          <a:xfrm>
            <a:off x="498988" y="241621"/>
            <a:ext cx="967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percent of income is devoted to mortgage tax?</a:t>
            </a:r>
          </a:p>
        </p:txBody>
      </p:sp>
    </p:spTree>
    <p:extLst>
      <p:ext uri="{BB962C8B-B14F-4D97-AF65-F5344CB8AC3E}">
        <p14:creationId xmlns:p14="http://schemas.microsoft.com/office/powerpoint/2010/main" val="205867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E119A-D810-B041-1463-D7E785161E28}"/>
              </a:ext>
            </a:extLst>
          </p:cNvPr>
          <p:cNvSpPr txBox="1"/>
          <p:nvPr/>
        </p:nvSpPr>
        <p:spPr>
          <a:xfrm>
            <a:off x="1438508" y="2442117"/>
            <a:ext cx="30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MEDIAN INCOME</a:t>
            </a:r>
          </a:p>
        </p:txBody>
      </p:sp>
    </p:spTree>
    <p:extLst>
      <p:ext uri="{BB962C8B-B14F-4D97-AF65-F5344CB8AC3E}">
        <p14:creationId xmlns:p14="http://schemas.microsoft.com/office/powerpoint/2010/main" val="107123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E119A-D810-B041-1463-D7E785161E28}"/>
              </a:ext>
            </a:extLst>
          </p:cNvPr>
          <p:cNvSpPr txBox="1"/>
          <p:nvPr/>
        </p:nvSpPr>
        <p:spPr>
          <a:xfrm>
            <a:off x="1438508" y="2442117"/>
            <a:ext cx="30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MEDIAN INCOME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5FB2B-C77D-FAE3-764D-AA0E8FDEC131}"/>
              </a:ext>
            </a:extLst>
          </p:cNvPr>
          <p:cNvSpPr txBox="1"/>
          <p:nvPr/>
        </p:nvSpPr>
        <p:spPr>
          <a:xfrm>
            <a:off x="498988" y="241621"/>
            <a:ext cx="967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percent of income is devoted to mortgage tax?</a:t>
            </a:r>
          </a:p>
        </p:txBody>
      </p:sp>
    </p:spTree>
    <p:extLst>
      <p:ext uri="{BB962C8B-B14F-4D97-AF65-F5344CB8AC3E}">
        <p14:creationId xmlns:p14="http://schemas.microsoft.com/office/powerpoint/2010/main" val="402077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7A-9AF9-AC97-E104-7481419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BCB4A-A0BA-64BC-661E-0BCFD5B12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0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C8C-71A4-0809-09B3-9523C24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7409"/>
            <a:ext cx="9603275" cy="104923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New </a:t>
            </a:r>
            <a:r>
              <a:rPr lang="en-US" sz="40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TAxES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30E0-28B7-F44C-0DDA-257351A9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871" y="1943100"/>
            <a:ext cx="9808983" cy="4091940"/>
          </a:xfrm>
        </p:spPr>
        <p:txBody>
          <a:bodyPr>
            <a:normAutofit fontScale="85000" lnSpcReduction="10000"/>
          </a:bodyPr>
          <a:lstStyle/>
          <a:p>
            <a:r>
              <a:rPr lang="en-US" sz="30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analyzed 2022 sales data of 15,550 homes sold in Brooklyn, NY zip codes.  We segmented the data into two groups – the top and botto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performers – for a subset of zip codes</a:t>
            </a:r>
            <a:endParaRPr lang="en-US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calculated how much Mortgage tax was raised in Brooklyn. We calculated how much Mansion tax was raised in Brooklyn </a:t>
            </a:r>
          </a:p>
          <a:p>
            <a:r>
              <a:rPr lang="en-US" sz="2800" b="1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Then, we calculated how much would be raised if there was a sales tax that was only 50% of the current Mortgage tax rate and if the Mansion tax was only an additional 0.5% instead of the current 1% (since those purchasing homes over a million dollars would now also be paying the standard sales tax).</a:t>
            </a:r>
          </a:p>
          <a:p>
            <a:r>
              <a:rPr lang="en-US" sz="28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4: 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used census data to examine the differences in demographics of the different zip codes to see if people with lower incomes are paying a large portion of this tax than people living in zip codes with higher average incomes.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6F0B6-410C-C83B-47C1-DC343C2F5708}"/>
              </a:ext>
            </a:extLst>
          </p:cNvPr>
          <p:cNvSpPr/>
          <p:nvPr/>
        </p:nvSpPr>
        <p:spPr>
          <a:xfrm>
            <a:off x="297148" y="1968054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EFE4B-2BFB-2BBF-6D08-ADB3A4A340AA}"/>
              </a:ext>
            </a:extLst>
          </p:cNvPr>
          <p:cNvSpPr/>
          <p:nvPr/>
        </p:nvSpPr>
        <p:spPr>
          <a:xfrm>
            <a:off x="297148" y="2843745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540BB-C1B0-CEC7-9495-462492978831}"/>
              </a:ext>
            </a:extLst>
          </p:cNvPr>
          <p:cNvSpPr/>
          <p:nvPr/>
        </p:nvSpPr>
        <p:spPr>
          <a:xfrm>
            <a:off x="291294" y="3705529"/>
            <a:ext cx="1154431" cy="5670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9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66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E119A-D810-B041-1463-D7E785161E28}"/>
              </a:ext>
            </a:extLst>
          </p:cNvPr>
          <p:cNvSpPr txBox="1"/>
          <p:nvPr/>
        </p:nvSpPr>
        <p:spPr>
          <a:xfrm>
            <a:off x="332379" y="288853"/>
            <a:ext cx="1963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417B1-4693-A315-3902-AB845F9018BF}"/>
              </a:ext>
            </a:extLst>
          </p:cNvPr>
          <p:cNvSpPr txBox="1"/>
          <p:nvPr/>
        </p:nvSpPr>
        <p:spPr>
          <a:xfrm>
            <a:off x="332379" y="1028343"/>
            <a:ext cx="79119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Define Mortgage Tax </a:t>
            </a:r>
          </a:p>
          <a:p>
            <a:r>
              <a:rPr lang="en-US" dirty="0"/>
              <a:t>II. Low Income vs High Income vs Greedy Investor Scenarios</a:t>
            </a:r>
          </a:p>
          <a:p>
            <a:pPr marL="400050" indent="-400050">
              <a:buAutoNum type="romanUcPeriod" startAt="3"/>
            </a:pPr>
            <a:r>
              <a:rPr lang="en-US" dirty="0"/>
              <a:t>Hypothesis</a:t>
            </a:r>
          </a:p>
          <a:p>
            <a:pPr marL="400050" indent="-400050">
              <a:buAutoNum type="romanUcPeriod" startAt="3"/>
            </a:pPr>
            <a:r>
              <a:rPr lang="en-US" dirty="0"/>
              <a:t>Method Step By Step</a:t>
            </a:r>
          </a:p>
          <a:p>
            <a:pPr marL="400050" indent="-400050">
              <a:buAutoNum type="romanUcPeriod" startAt="3"/>
            </a:pPr>
            <a:r>
              <a:rPr lang="en-US" dirty="0"/>
              <a:t>Data and Insights</a:t>
            </a:r>
          </a:p>
          <a:p>
            <a:pPr marL="400050" indent="-400050">
              <a:buAutoNum type="romanUcPeriod" startAt="3"/>
            </a:pPr>
            <a:r>
              <a:rPr lang="en-US" dirty="0"/>
              <a:t>Proposal</a:t>
            </a:r>
          </a:p>
          <a:p>
            <a:pPr marL="400050" indent="-400050">
              <a:buAutoNum type="romanUcPeriod" startAt="3"/>
            </a:pPr>
            <a:r>
              <a:rPr lang="en-US" dirty="0"/>
              <a:t>Low Income vs High Income vs Greedy Investor Revised</a:t>
            </a:r>
          </a:p>
          <a:p>
            <a:pPr marL="400050" indent="-400050">
              <a:buAutoNum type="romanUcPeriod" startAt="3"/>
            </a:pPr>
            <a:r>
              <a:rPr lang="en-US" dirty="0"/>
              <a:t>Total Estimated Revenue Generated (New!)</a:t>
            </a:r>
          </a:p>
          <a:p>
            <a:pPr marL="400050" indent="-400050">
              <a:buAutoNum type="romanUcPeriod" startAt="3"/>
            </a:pPr>
            <a:endParaRPr lang="en-US" dirty="0"/>
          </a:p>
          <a:p>
            <a:r>
              <a:rPr lang="en-US" dirty="0"/>
              <a:t>GitHub Repository Requirements</a:t>
            </a:r>
          </a:p>
          <a:p>
            <a:pPr marL="857250" lvl="1" indent="-400050">
              <a:buAutoNum type="romanUcPeriod" startAt="3"/>
            </a:pPr>
            <a:r>
              <a:rPr lang="en-US" dirty="0"/>
              <a:t>Data (CSVs)</a:t>
            </a:r>
          </a:p>
          <a:p>
            <a:pPr marL="857250" lvl="1" indent="-400050">
              <a:buAutoNum type="romanUcPeriod" startAt="3"/>
            </a:pPr>
            <a:r>
              <a:rPr lang="en-US" dirty="0"/>
              <a:t>PDF </a:t>
            </a:r>
          </a:p>
          <a:p>
            <a:pPr marL="857250" lvl="1" indent="-400050">
              <a:buAutoNum type="romanUcPeriod" startAt="3"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857250" lvl="1" indent="-400050">
              <a:buAutoNum type="romanUcPeriod" startAt="3"/>
            </a:pPr>
            <a:r>
              <a:rPr lang="en-US" dirty="0"/>
              <a:t>Readme</a:t>
            </a:r>
          </a:p>
          <a:p>
            <a:pPr marL="857250" lvl="1" indent="-400050">
              <a:buAutoNum type="romanUcPeriod" startAt="3"/>
            </a:pPr>
            <a:endParaRPr lang="en-US" dirty="0"/>
          </a:p>
          <a:p>
            <a:pPr marL="400050" indent="-400050">
              <a:buAutoNum type="romanUcPeriod" startAt="3"/>
            </a:pPr>
            <a:endParaRPr lang="en-US" dirty="0"/>
          </a:p>
          <a:p>
            <a:pPr marL="400050" indent="-400050">
              <a:buAutoNum type="romanU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0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10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7A-9AF9-AC97-E104-74814196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87" y="1769728"/>
            <a:ext cx="11710218" cy="188795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States have a mortgage 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45BB2-99B4-98FF-96EE-6C1D3A5E1E87}"/>
              </a:ext>
            </a:extLst>
          </p:cNvPr>
          <p:cNvSpPr txBox="1"/>
          <p:nvPr/>
        </p:nvSpPr>
        <p:spPr>
          <a:xfrm>
            <a:off x="709887" y="3982064"/>
            <a:ext cx="1077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Alabama, Florida, Kansas, Minnesota, </a:t>
            </a:r>
            <a:r>
              <a:rPr lang="en-US" sz="2400" b="1" i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Oklahoma and Tennessee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4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C8C-71A4-0809-09B3-9523C24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95" y="340656"/>
            <a:ext cx="10792418" cy="94869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THE home Purchase TAXES IN NY?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buying a home, New York imposes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mortgage tax on the amount you borrow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30E0-28B7-F44C-0DDA-257351A9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95" y="2352340"/>
            <a:ext cx="3605134" cy="2477544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Mortgage Tax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tax rate in NY is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1.8%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mortgaged amounts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&lt;$500,000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1.95% on mortgages 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&gt;$500,000. </a:t>
            </a:r>
          </a:p>
          <a:p>
            <a:pPr marL="0" indent="0" algn="ctr">
              <a:buNone/>
            </a:pPr>
            <a:endParaRPr lang="en-US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*Paid upfront at closing </a:t>
            </a:r>
            <a:endParaRPr lang="en-US" sz="1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45846-8E3F-2A35-FC95-3CC62D4B3EDE}"/>
              </a:ext>
            </a:extLst>
          </p:cNvPr>
          <p:cNvSpPr txBox="1">
            <a:spLocks/>
          </p:cNvSpPr>
          <p:nvPr/>
        </p:nvSpPr>
        <p:spPr>
          <a:xfrm>
            <a:off x="4200630" y="2352340"/>
            <a:ext cx="3790739" cy="24775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Mansion Tax </a:t>
            </a:r>
            <a:r>
              <a:rPr lang="en-US" sz="3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$$$$ 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only a sales tax on homes </a:t>
            </a: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$1,000,000 </a:t>
            </a:r>
            <a:r>
              <a:rPr lang="en-US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this amount is only </a:t>
            </a: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1%</a:t>
            </a: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*Paid upfront at closing </a:t>
            </a:r>
            <a:endParaRPr lang="en-US" sz="25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22B282-BDE7-AE31-C38E-A823F10F8D4A}"/>
              </a:ext>
            </a:extLst>
          </p:cNvPr>
          <p:cNvSpPr txBox="1">
            <a:spLocks/>
          </p:cNvSpPr>
          <p:nvPr/>
        </p:nvSpPr>
        <p:spPr>
          <a:xfrm>
            <a:off x="8219670" y="2352340"/>
            <a:ext cx="3790739" cy="24775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Ubiquitous Sales 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6807D-1B32-2B16-D769-429FECA2F2DE}"/>
              </a:ext>
            </a:extLst>
          </p:cNvPr>
          <p:cNvSpPr txBox="1"/>
          <p:nvPr/>
        </p:nvSpPr>
        <p:spPr>
          <a:xfrm>
            <a:off x="9692487" y="2867837"/>
            <a:ext cx="464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Chalkduster" panose="03050602040202020205" pitchFamily="66" charset="7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866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C8C-71A4-0809-09B3-9523C24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8" y="451844"/>
            <a:ext cx="12344399" cy="94869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These Taxes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6907B-4E14-94AD-8BC2-820168B14C0A}"/>
              </a:ext>
            </a:extLst>
          </p:cNvPr>
          <p:cNvSpPr txBox="1"/>
          <p:nvPr/>
        </p:nvSpPr>
        <p:spPr>
          <a:xfrm>
            <a:off x="2375704" y="3211337"/>
            <a:ext cx="408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Susan, 30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old, earns $55K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E3BA5-4A15-EC5D-E8D1-EAE836753F7B}"/>
              </a:ext>
            </a:extLst>
          </p:cNvPr>
          <p:cNvSpPr txBox="1"/>
          <p:nvPr/>
        </p:nvSpPr>
        <p:spPr>
          <a:xfrm>
            <a:off x="6756417" y="3211337"/>
            <a:ext cx="386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Matthew, 37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old, earns $200K</a:t>
            </a:r>
          </a:p>
        </p:txBody>
      </p:sp>
      <p:pic>
        <p:nvPicPr>
          <p:cNvPr id="8" name="Picture 7" descr="Woman in business attire">
            <a:extLst>
              <a:ext uri="{FF2B5EF4-FFF2-40B4-BE49-F238E27FC236}">
                <a16:creationId xmlns:a16="http://schemas.microsoft.com/office/drawing/2014/main" id="{069B9489-57FF-D4BF-1FA9-5554CF0B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44" y="1939208"/>
            <a:ext cx="1842052" cy="12280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 descr="Man with curly hair">
            <a:extLst>
              <a:ext uri="{FF2B5EF4-FFF2-40B4-BE49-F238E27FC236}">
                <a16:creationId xmlns:a16="http://schemas.microsoft.com/office/drawing/2014/main" id="{AB4C9D52-8A19-F234-FD89-F6C817C8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948" y="1978277"/>
            <a:ext cx="1708523" cy="1139581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2307FD-6DFC-0CEB-A19A-54F6260FFE0C}"/>
              </a:ext>
            </a:extLst>
          </p:cNvPr>
          <p:cNvSpPr txBox="1"/>
          <p:nvPr/>
        </p:nvSpPr>
        <p:spPr>
          <a:xfrm>
            <a:off x="1123741" y="3946666"/>
            <a:ext cx="497225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Home Purchase Price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$625,000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Down Payment: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$18,750 (3%)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Mortgaged Amount: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$606,250 (above $500K)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halkboard SE" panose="03050602040202020205" pitchFamily="66" charset="77"/>
                <a:cs typeface="Arial" panose="020B0604020202020204" pitchFamily="34" charset="0"/>
              </a:rPr>
              <a:t>Mortgage Tax (1.95%): $11,821.87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29F74-6763-3AEE-E0AB-76F8DDCAAC07}"/>
              </a:ext>
            </a:extLst>
          </p:cNvPr>
          <p:cNvSpPr txBox="1"/>
          <p:nvPr/>
        </p:nvSpPr>
        <p:spPr>
          <a:xfrm>
            <a:off x="6462578" y="3931922"/>
            <a:ext cx="493378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Home Purchase Price: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$625,000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Down Payment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 $156,000 (25%)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Mortgaged Amount: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$468,000 (under $500K)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halkboard SE" panose="03050602040202020205" pitchFamily="66" charset="77"/>
                <a:cs typeface="Arial" panose="020B0604020202020204" pitchFamily="34" charset="0"/>
              </a:rPr>
              <a:t>Mortgage Tax (1.8%): $8,424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22BABF96-FF98-69EA-D957-78EED0408E04}"/>
              </a:ext>
            </a:extLst>
          </p:cNvPr>
          <p:cNvSpPr/>
          <p:nvPr/>
        </p:nvSpPr>
        <p:spPr>
          <a:xfrm>
            <a:off x="795635" y="5586685"/>
            <a:ext cx="305526" cy="31473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854C366-71EE-3E31-8555-9CD0CE8D725D}"/>
              </a:ext>
            </a:extLst>
          </p:cNvPr>
          <p:cNvSpPr/>
          <p:nvPr/>
        </p:nvSpPr>
        <p:spPr>
          <a:xfrm rot="10800000">
            <a:off x="10170297" y="5626067"/>
            <a:ext cx="305526" cy="31473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DB8B3-E1A8-C3AF-79A5-7D1512FA4EF8}"/>
              </a:ext>
            </a:extLst>
          </p:cNvPr>
          <p:cNvSpPr txBox="1"/>
          <p:nvPr/>
        </p:nvSpPr>
        <p:spPr>
          <a:xfrm>
            <a:off x="2895180" y="1485998"/>
            <a:ext cx="14293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Lower Income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975D7-A1C1-1F70-E159-4B37441E4432}"/>
              </a:ext>
            </a:extLst>
          </p:cNvPr>
          <p:cNvSpPr txBox="1"/>
          <p:nvPr/>
        </p:nvSpPr>
        <p:spPr>
          <a:xfrm>
            <a:off x="7360519" y="1502918"/>
            <a:ext cx="14293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Higher Income</a:t>
            </a:r>
          </a:p>
        </p:txBody>
      </p:sp>
    </p:spTree>
    <p:extLst>
      <p:ext uri="{BB962C8B-B14F-4D97-AF65-F5344CB8AC3E}">
        <p14:creationId xmlns:p14="http://schemas.microsoft.com/office/powerpoint/2010/main" val="344842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2C8C-71A4-0809-09B3-9523C24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8" y="451844"/>
            <a:ext cx="12344399" cy="94869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Investor Scenario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6907B-4E14-94AD-8BC2-820168B14C0A}"/>
              </a:ext>
            </a:extLst>
          </p:cNvPr>
          <p:cNvSpPr txBox="1"/>
          <p:nvPr/>
        </p:nvSpPr>
        <p:spPr>
          <a:xfrm>
            <a:off x="4969721" y="3136738"/>
            <a:ext cx="408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Susan, 30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old, earns $55K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E3BA5-4A15-EC5D-E8D1-EAE836753F7B}"/>
              </a:ext>
            </a:extLst>
          </p:cNvPr>
          <p:cNvSpPr txBox="1"/>
          <p:nvPr/>
        </p:nvSpPr>
        <p:spPr>
          <a:xfrm>
            <a:off x="8847789" y="3112568"/>
            <a:ext cx="3869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Matthew, 37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old, earns $200K</a:t>
            </a:r>
          </a:p>
        </p:txBody>
      </p:sp>
      <p:pic>
        <p:nvPicPr>
          <p:cNvPr id="8" name="Picture 7" descr="Woman in business attire">
            <a:extLst>
              <a:ext uri="{FF2B5EF4-FFF2-40B4-BE49-F238E27FC236}">
                <a16:creationId xmlns:a16="http://schemas.microsoft.com/office/drawing/2014/main" id="{069B9489-57FF-D4BF-1FA9-5554CF0B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5" y="1909344"/>
            <a:ext cx="1842052" cy="12280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 descr="Man with curly hair">
            <a:extLst>
              <a:ext uri="{FF2B5EF4-FFF2-40B4-BE49-F238E27FC236}">
                <a16:creationId xmlns:a16="http://schemas.microsoft.com/office/drawing/2014/main" id="{AB4C9D52-8A19-F234-FD89-F6C817C8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035" y="1934049"/>
            <a:ext cx="1708523" cy="1139581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2307FD-6DFC-0CEB-A19A-54F6260FFE0C}"/>
              </a:ext>
            </a:extLst>
          </p:cNvPr>
          <p:cNvSpPr txBox="1"/>
          <p:nvPr/>
        </p:nvSpPr>
        <p:spPr>
          <a:xfrm>
            <a:off x="4614534" y="3580697"/>
            <a:ext cx="389536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Home Purchase 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$625,000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 Payment: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$18,750 (3%)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Mortgaged Amount: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$606,250 (above $500K)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Chalkboard SE" panose="03050602040202020205" pitchFamily="66" charset="77"/>
                <a:cs typeface="Arial" panose="020B0604020202020204" pitchFamily="34" charset="0"/>
              </a:rPr>
              <a:t>Mortgage Tax (1.95%): $11,821.87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29F74-6763-3AEE-E0AB-76F8DDCAAC07}"/>
              </a:ext>
            </a:extLst>
          </p:cNvPr>
          <p:cNvSpPr txBox="1"/>
          <p:nvPr/>
        </p:nvSpPr>
        <p:spPr>
          <a:xfrm>
            <a:off x="8509896" y="3583466"/>
            <a:ext cx="386490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Home Purchase Price: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$625,000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 Payment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 $156,000 (25%)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Mortgaged Amount: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$468,000 (under $500K)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halkboard SE" panose="03050602040202020205" pitchFamily="66" charset="77"/>
                <a:cs typeface="Arial" panose="020B0604020202020204" pitchFamily="34" charset="0"/>
              </a:rPr>
              <a:t>Mortgage Tax (1.8%): $8,424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22BABF96-FF98-69EA-D957-78EED0408E04}"/>
              </a:ext>
            </a:extLst>
          </p:cNvPr>
          <p:cNvSpPr/>
          <p:nvPr/>
        </p:nvSpPr>
        <p:spPr>
          <a:xfrm>
            <a:off x="4304682" y="4854578"/>
            <a:ext cx="273076" cy="30777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854C366-71EE-3E31-8555-9CD0CE8D725D}"/>
              </a:ext>
            </a:extLst>
          </p:cNvPr>
          <p:cNvSpPr/>
          <p:nvPr/>
        </p:nvSpPr>
        <p:spPr>
          <a:xfrm rot="10800000">
            <a:off x="11527558" y="4854578"/>
            <a:ext cx="305526" cy="31473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iddle aged man wearing glasses">
            <a:extLst>
              <a:ext uri="{FF2B5EF4-FFF2-40B4-BE49-F238E27FC236}">
                <a16:creationId xmlns:a16="http://schemas.microsoft.com/office/drawing/2014/main" id="{DCCA8981-E672-D849-2864-987A3FB66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36" y="1903454"/>
            <a:ext cx="1842052" cy="122803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0EBA6-A812-7C77-7B5A-B6345C87A84F}"/>
              </a:ext>
            </a:extLst>
          </p:cNvPr>
          <p:cNvSpPr txBox="1"/>
          <p:nvPr/>
        </p:nvSpPr>
        <p:spPr>
          <a:xfrm>
            <a:off x="1071099" y="3632939"/>
            <a:ext cx="294984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Home Purchase Price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$625,000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 Payment: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$625,000 (100%)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Mortgaged Amount: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$0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Chalkboard SE" panose="03050602040202020205" pitchFamily="66" charset="77"/>
                <a:cs typeface="Arial" panose="020B0604020202020204" pitchFamily="34" charset="0"/>
              </a:rPr>
              <a:t>Mortgage Tax: $-</a:t>
            </a:r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1B843-5AEA-F226-0B5D-7C775F2FCC9A}"/>
              </a:ext>
            </a:extLst>
          </p:cNvPr>
          <p:cNvSpPr txBox="1"/>
          <p:nvPr/>
        </p:nvSpPr>
        <p:spPr>
          <a:xfrm>
            <a:off x="1071099" y="3119672"/>
            <a:ext cx="6467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John, 50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old, kingpin investor</a:t>
            </a:r>
          </a:p>
        </p:txBody>
      </p:sp>
    </p:spTree>
    <p:extLst>
      <p:ext uri="{BB962C8B-B14F-4D97-AF65-F5344CB8AC3E}">
        <p14:creationId xmlns:p14="http://schemas.microsoft.com/office/powerpoint/2010/main" val="122740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7A-9AF9-AC97-E104-7481419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1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30E0-28B7-F44C-0DDA-257351A9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116" y="2109019"/>
            <a:ext cx="10146890" cy="4463231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believe that </a:t>
            </a:r>
            <a:r>
              <a:rPr lang="en-US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mortgage tax was lowered, applied across the board, and based on sales price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(not the mortgage amount) </a:t>
            </a:r>
            <a:r>
              <a:rPr lang="en-US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all home purchases</a:t>
            </a:r>
            <a:r>
              <a:rPr lang="en-US" b="0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would raise MORE REVENUE for the government.</a:t>
            </a:r>
          </a:p>
          <a:p>
            <a:pPr marL="0" indent="0">
              <a:buNone/>
            </a:pPr>
            <a:endParaRPr lang="en-US" b="1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Estimated Home Purchase Tax Revenue Raised in Brooklyn: $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also believe that the mortgage tax is an unfair tax that has a disproportionate impact on people with 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incomes (essentially those that borrow large sums to purchase a home</a:t>
            </a:r>
            <a:r>
              <a:rPr lang="en-US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endParaRPr lang="en-US" dirty="0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8117092-AA74-E574-2602-0AD1BC7818B9}"/>
              </a:ext>
            </a:extLst>
          </p:cNvPr>
          <p:cNvSpPr/>
          <p:nvPr/>
        </p:nvSpPr>
        <p:spPr>
          <a:xfrm>
            <a:off x="3586170" y="285750"/>
            <a:ext cx="5019659" cy="145161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HYPOTHESIS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5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BB7A-9AF9-AC97-E104-7481419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METHOD</a:t>
            </a:r>
          </a:p>
        </p:txBody>
      </p:sp>
    </p:spTree>
    <p:extLst>
      <p:ext uri="{BB962C8B-B14F-4D97-AF65-F5344CB8AC3E}">
        <p14:creationId xmlns:p14="http://schemas.microsoft.com/office/powerpoint/2010/main" val="11184550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{DB4B8631-F417-9446-AF61-D48245223481}tf10001119</Template>
  <TotalTime>574</TotalTime>
  <Words>947</Words>
  <Application>Microsoft Macintosh PowerPoint</Application>
  <PresentationFormat>Widescreen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Chalkboard SE</vt:lpstr>
      <vt:lpstr>Chalkduster</vt:lpstr>
      <vt:lpstr>Gill Sans MT</vt:lpstr>
      <vt:lpstr>Gallery</vt:lpstr>
      <vt:lpstr>NY MortGaGe TAX STUDY</vt:lpstr>
      <vt:lpstr>PowerPoint Presentation</vt:lpstr>
      <vt:lpstr>Only 7 States have a mortgage tax</vt:lpstr>
      <vt:lpstr>What ARE THE home Purchase TAXES IN NY?  When buying a home, New York imposes a mortgage tax on the amount you borrow</vt:lpstr>
      <vt:lpstr>HOW DO These Taxes WORK?</vt:lpstr>
      <vt:lpstr>Investor Scenario</vt:lpstr>
      <vt:lpstr>HYpothesis</vt:lpstr>
      <vt:lpstr>PowerPoint Presentation</vt:lpstr>
      <vt:lpstr>The METHOD</vt:lpstr>
      <vt:lpstr>APPROACH</vt:lpstr>
      <vt:lpstr>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Proposal</vt:lpstr>
      <vt:lpstr>PROPOSED New TAxES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MortGaGe TAX STUDY</dc:title>
  <dc:creator>Chantal Thomas</dc:creator>
  <cp:lastModifiedBy>Chantal Thomas</cp:lastModifiedBy>
  <cp:revision>8</cp:revision>
  <dcterms:created xsi:type="dcterms:W3CDTF">2023-12-10T18:17:38Z</dcterms:created>
  <dcterms:modified xsi:type="dcterms:W3CDTF">2023-12-16T18:18:09Z</dcterms:modified>
</cp:coreProperties>
</file>